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525" r:id="rId3"/>
    <p:sldId id="257" r:id="rId4"/>
    <p:sldId id="522" r:id="rId5"/>
    <p:sldId id="259" r:id="rId6"/>
    <p:sldId id="267" r:id="rId7"/>
    <p:sldId id="263" r:id="rId8"/>
    <p:sldId id="521" r:id="rId9"/>
    <p:sldId id="261" r:id="rId10"/>
    <p:sldId id="266" r:id="rId11"/>
    <p:sldId id="262" r:id="rId12"/>
    <p:sldId id="524" r:id="rId13"/>
    <p:sldId id="520" r:id="rId14"/>
    <p:sldId id="518" r:id="rId15"/>
    <p:sldId id="26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3" d="100"/>
          <a:sy n="113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31715-9056-4EFA-A27C-98D3BF5446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DFCB41-103A-FC54-F327-36CB1EF430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92674-67B7-A04D-A50F-E8C0FFAF0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1A261-2B43-511D-71AC-F6C6E90AB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235B99-EF67-2572-3C34-F64300981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474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7878B-D464-6D3F-0408-DEA499D7D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8AA48-62CD-DEBE-F846-1F23F0E45E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11294-7225-83B0-917D-128BB80DE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BF288-287B-098C-2CD3-183306F46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039E4-D572-89B2-1E78-6723C1FB0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148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3D8FC-C83C-1BE1-51BC-5720C41FC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4CF4D0-FE3E-78AD-5812-C88A3C625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90E308-8DE5-EF74-FC29-EED84C66A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4A20BB-DE08-C02A-2367-772D44D3D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67DCA-A92F-01BC-BBD0-FD794A366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077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60B12-00B1-61F0-0F3C-E867E9CEC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4CC56-5C5C-C1EE-F69A-F9D1D0CE2E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E150ED-0E89-7979-400B-E746587A62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E80DD6-813D-E901-3752-8BF4F0872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FFAB1F-97B3-4A75-CE96-29483F721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C3280A-0DC0-61DE-67A9-DCBB9E51F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973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2540C-D77E-FAE4-99BB-19328B73B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C721C4-73DB-BF15-C1A4-8B48347270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07C824-B8EC-2C98-80AD-F66F815331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A8E211-E0E7-B599-BA9D-62DF9161CE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B88E66-7E91-403A-2424-31EDB28BD1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174C31-B879-E739-B651-B5421C249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FE0E15-3BE6-21DC-8E1F-8EACA809C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A02B4E-DCAE-378E-5917-37B8DC4FC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93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472C3-F393-056B-605F-C7B6827FC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24A300-956A-D45C-1074-BEEE33662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E37FFA-9E6D-B000-1042-93114F0B6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3860B4-F2CF-EE14-6DD2-AE9BCD25E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79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0C6D6C-986A-2C2B-8BF0-B712AAE8E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3E5062-8D85-979E-851E-923E1280F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BAE337-4568-B1C8-328B-445DFC935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0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AD29A-6150-885A-FA5F-5BC2C2EC7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C252A8-F82D-4E46-50BD-1D4DE8C517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E52CC0-7E82-B383-CEA3-79B75FA60E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6A8AE0-F088-36AF-E647-16818A566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2F87CF-134E-6E33-C5D4-35308439C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4D88A2-DF1D-25E9-F62A-F86921AAB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910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5EA0-1AFD-D71D-317F-8BD4228A1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9BCA35-9E16-F340-73A1-2451F9733F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317C6-282C-9383-7753-4C6072071A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D2749-F6E7-7707-C560-C25C006D5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EC94B4-B16A-59E5-0E7F-2B0B79B74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D8D49-1C4D-8DD1-F98E-039E159D8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319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C530E-5B29-83C2-9229-9338EE9DC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9F0E3E-84D9-71EB-7DF5-19239992C8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A4D36-2AA9-40F1-CA9C-53E76577F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C8B31A-9B1D-1135-0CA6-8A0AB7CAF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54568-81C6-426A-8F79-1C69901BA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394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916CD6-C399-6A84-41EF-3DC6B89B23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052C6B-F3B2-EAEB-A8D7-3A4C1D99FD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AC6FC6-EB8E-54B6-3AC0-44688D439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F0AF7E-AF7C-5832-468C-6913D2238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DC610B-1BE6-ABC0-5C7C-98FB229B8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092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A25E43-6B84-A850-79EB-C3C3CA60F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FC332C-291D-6F24-4A2B-33B86C03E0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11076D-E05B-C9CA-506A-8F37A8FC1E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ADE2B-8D53-404F-A0B7-F51D63CDC0A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8D49A-D22A-1174-AC3B-0B0245A65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F484A1-5892-72A8-0C9C-3693318B24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621B7-1749-46A1-9E0C-F3948DF7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32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jpeg"/><Relationship Id="rId7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10" Type="http://schemas.openxmlformats.org/officeDocument/2006/relationships/image" Target="../media/image9.jpeg"/><Relationship Id="rId4" Type="http://schemas.openxmlformats.org/officeDocument/2006/relationships/image" Target="../media/image6.jpe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eb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microsoft.com/office/2007/relationships/media" Target="../media/media2.mp4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17.jpg"/><Relationship Id="rId17" Type="http://schemas.openxmlformats.org/officeDocument/2006/relationships/image" Target="../media/image3.png"/><Relationship Id="rId2" Type="http://schemas.openxmlformats.org/officeDocument/2006/relationships/video" Target="../media/media1.mp4"/><Relationship Id="rId16" Type="http://schemas.microsoft.com/office/2007/relationships/hdphoto" Target="../media/hdphoto2.wdp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11" Type="http://schemas.openxmlformats.org/officeDocument/2006/relationships/image" Target="../media/image16.png"/><Relationship Id="rId5" Type="http://schemas.microsoft.com/office/2007/relationships/media" Target="../media/media3.mp4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video" Target="../media/media2.mp4"/><Relationship Id="rId9" Type="http://schemas.openxmlformats.org/officeDocument/2006/relationships/image" Target="../media/image14.png"/><Relationship Id="rId1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jpg"/><Relationship Id="rId7" Type="http://schemas.openxmlformats.org/officeDocument/2006/relationships/image" Target="../media/image24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web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tiff"/><Relationship Id="rId3" Type="http://schemas.openxmlformats.org/officeDocument/2006/relationships/image" Target="../media/image31.png"/><Relationship Id="rId7" Type="http://schemas.openxmlformats.org/officeDocument/2006/relationships/image" Target="../media/image35.jpeg"/><Relationship Id="rId12" Type="http://schemas.openxmlformats.org/officeDocument/2006/relationships/image" Target="../media/image40.tif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tiff"/><Relationship Id="rId11" Type="http://schemas.openxmlformats.org/officeDocument/2006/relationships/image" Target="../media/image39.tiff"/><Relationship Id="rId5" Type="http://schemas.openxmlformats.org/officeDocument/2006/relationships/image" Target="../media/image33.tiff"/><Relationship Id="rId15" Type="http://schemas.openxmlformats.org/officeDocument/2006/relationships/image" Target="../media/image4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27.jpg"/><Relationship Id="rId18" Type="http://schemas.microsoft.com/office/2007/relationships/hdphoto" Target="../media/hdphoto3.wdp"/><Relationship Id="rId3" Type="http://schemas.openxmlformats.org/officeDocument/2006/relationships/image" Target="../media/image5.jpeg"/><Relationship Id="rId21" Type="http://schemas.openxmlformats.org/officeDocument/2006/relationships/image" Target="../media/image8.png"/><Relationship Id="rId7" Type="http://schemas.microsoft.com/office/2007/relationships/hdphoto" Target="../media/hdphoto4.wdp"/><Relationship Id="rId12" Type="http://schemas.openxmlformats.org/officeDocument/2006/relationships/image" Target="../media/image26.webp"/><Relationship Id="rId17" Type="http://schemas.openxmlformats.org/officeDocument/2006/relationships/image" Target="../media/image45.png"/><Relationship Id="rId2" Type="http://schemas.openxmlformats.org/officeDocument/2006/relationships/image" Target="../media/image4.jpeg"/><Relationship Id="rId16" Type="http://schemas.openxmlformats.org/officeDocument/2006/relationships/image" Target="../media/image54.png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microsoft.com/office/2007/relationships/hdphoto" Target="../media/hdphoto6.wdp"/><Relationship Id="rId5" Type="http://schemas.microsoft.com/office/2007/relationships/hdphoto" Target="../media/hdphoto1.wdp"/><Relationship Id="rId15" Type="http://schemas.openxmlformats.org/officeDocument/2006/relationships/image" Target="../media/image53.jpg"/><Relationship Id="rId10" Type="http://schemas.openxmlformats.org/officeDocument/2006/relationships/image" Target="../media/image51.png"/><Relationship Id="rId19" Type="http://schemas.openxmlformats.org/officeDocument/2006/relationships/image" Target="../media/image2.jpg"/><Relationship Id="rId4" Type="http://schemas.openxmlformats.org/officeDocument/2006/relationships/image" Target="../media/image7.png"/><Relationship Id="rId9" Type="http://schemas.microsoft.com/office/2007/relationships/hdphoto" Target="../media/hdphoto5.wdp"/><Relationship Id="rId14" Type="http://schemas.openxmlformats.org/officeDocument/2006/relationships/image" Target="../media/image52.jpeg"/><Relationship Id="rId22" Type="http://schemas.openxmlformats.org/officeDocument/2006/relationships/image" Target="../media/image5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tif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7.png"/><Relationship Id="rId3" Type="http://schemas.openxmlformats.org/officeDocument/2006/relationships/image" Target="../media/image58.png"/><Relationship Id="rId7" Type="http://schemas.openxmlformats.org/officeDocument/2006/relationships/image" Target="../media/image62.jpeg"/><Relationship Id="rId12" Type="http://schemas.openxmlformats.org/officeDocument/2006/relationships/image" Target="../media/image2.jpg"/><Relationship Id="rId2" Type="http://schemas.openxmlformats.org/officeDocument/2006/relationships/image" Target="../media/image57.png"/><Relationship Id="rId16" Type="http://schemas.openxmlformats.org/officeDocument/2006/relationships/image" Target="../media/image7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66.png"/><Relationship Id="rId5" Type="http://schemas.openxmlformats.org/officeDocument/2006/relationships/image" Target="../media/image60.jpeg"/><Relationship Id="rId15" Type="http://schemas.openxmlformats.org/officeDocument/2006/relationships/image" Target="../media/image69.png"/><Relationship Id="rId10" Type="http://schemas.openxmlformats.org/officeDocument/2006/relationships/image" Target="../media/image65.jpeg"/><Relationship Id="rId4" Type="http://schemas.openxmlformats.org/officeDocument/2006/relationships/image" Target="../media/image59.png"/><Relationship Id="rId9" Type="http://schemas.openxmlformats.org/officeDocument/2006/relationships/image" Target="../media/image64.png"/><Relationship Id="rId14" Type="http://schemas.openxmlformats.org/officeDocument/2006/relationships/image" Target="../media/image6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DAFF50F-EE01-7344-8323-5053A4424B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821142"/>
            <a:ext cx="5966690" cy="2815531"/>
          </a:xfrm>
          <a:prstGeom prst="rect">
            <a:avLst/>
          </a:prstGeom>
        </p:spPr>
      </p:pic>
      <p:pic>
        <p:nvPicPr>
          <p:cNvPr id="6" name="Picture 5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F00EAE97-FE26-95F9-3E28-22CF758FBC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268"/>
          <a:stretch>
            <a:fillRect/>
          </a:stretch>
        </p:blipFill>
        <p:spPr>
          <a:xfrm>
            <a:off x="1099616" y="145320"/>
            <a:ext cx="2125133" cy="1843158"/>
          </a:xfrm>
          <a:prstGeom prst="rect">
            <a:avLst/>
          </a:prstGeom>
        </p:spPr>
      </p:pic>
      <p:pic>
        <p:nvPicPr>
          <p:cNvPr id="7" name="Picture 4" descr="YSU symbols | YSU">
            <a:extLst>
              <a:ext uri="{FF2B5EF4-FFF2-40B4-BE49-F238E27FC236}">
                <a16:creationId xmlns:a16="http://schemas.microsoft.com/office/drawing/2014/main" id="{4CED02FB-AB23-4FE0-4158-1F2B19F78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252" y="339860"/>
            <a:ext cx="2490025" cy="1188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7578D33-8B2F-9BBE-DA2E-B68DAA74AF8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29311" y="2542032"/>
            <a:ext cx="5966690" cy="6461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Նիկոլայ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Ավթանդիլյան</a:t>
            </a:r>
            <a:b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y-AM" alt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Նախագծի ղեկավար, կ.գ.թ., լաբորատորիայի ղեկավար</a:t>
            </a:r>
            <a:endParaRPr lang="en-US" alt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3A2E58E-EEB9-5252-A1C2-8D8047577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310" y="3665692"/>
            <a:ext cx="60960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hy-AM" sz="2400" b="1" dirty="0">
                <a:latin typeface="Sylfaen" panose="010A0502050306030303" pitchFamily="18" charset="0"/>
              </a:rPr>
              <a:t>ԵՊՀ, Հիմնարար և ախտաբանական կենսաքիմիայի լաբորատորիա</a:t>
            </a:r>
            <a:endParaRPr lang="en-US" sz="2400" b="1" dirty="0">
              <a:latin typeface="Sylfaen" panose="010A0502050306030303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hy-AM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LCG-1F010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Դիլիջան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2026</a:t>
            </a:r>
            <a:endParaRPr lang="ru-RU" altLang="en-US" sz="2400" b="1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B33815-F7CE-070C-7EAB-0F64AFF94FE5}"/>
              </a:ext>
            </a:extLst>
          </p:cNvPr>
          <p:cNvSpPr txBox="1">
            <a:spLocks/>
          </p:cNvSpPr>
          <p:nvPr/>
        </p:nvSpPr>
        <p:spPr>
          <a:xfrm>
            <a:off x="5666076" y="2367579"/>
            <a:ext cx="6316134" cy="12239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1800" b="1" dirty="0">
                <a:latin typeface="Sylfaen" panose="010A0502050306030303" pitchFamily="18" charset="0"/>
              </a:rPr>
              <a:t>Բջջային ազդանշանային համակարգերի բազմաթիրախային կարգավորումը կրծքագեղձի քաղցկեղի և շաքարախտի փորձարարական մոդելներում. բացահայտել երկու հիվանդությունների բուժման մեկ ուղի</a:t>
            </a:r>
            <a:endParaRPr lang="en-US" sz="1800" b="1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890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F518F3C-67E0-8BAC-9592-F41685ED9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8016" y="270995"/>
            <a:ext cx="3936904" cy="590554"/>
          </a:xfrm>
        </p:spPr>
        <p:txBody>
          <a:bodyPr>
            <a:normAutofit fontScale="90000"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Գիտության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Կոմիտեի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մի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պատմություն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BAD16E0-46C3-AE91-9A5B-94DAC88431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931" y="1436257"/>
            <a:ext cx="1877868" cy="45667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2016թ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ECA8905-0687-CB2C-B047-4DD386C0F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37" y="1949938"/>
            <a:ext cx="1008089" cy="13441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338767-C94C-AD60-4EC4-244A1C81A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42589" y="2117953"/>
            <a:ext cx="1344118" cy="10080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A9E198-C0A4-5FA2-4C11-E46A5D08B1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61755" y="2117953"/>
            <a:ext cx="1344118" cy="100808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4B2157F-BDA9-5F8E-9EE1-45F392149820}"/>
              </a:ext>
            </a:extLst>
          </p:cNvPr>
          <p:cNvSpPr txBox="1">
            <a:spLocks/>
          </p:cNvSpPr>
          <p:nvPr/>
        </p:nvSpPr>
        <p:spPr>
          <a:xfrm>
            <a:off x="446091" y="3690551"/>
            <a:ext cx="3355468" cy="15531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600" dirty="0"/>
              <a:t>ԳԿ </a:t>
            </a:r>
            <a:r>
              <a:rPr lang="en-US" sz="2600" dirty="0" err="1"/>
              <a:t>դրամաշնորհներ</a:t>
            </a:r>
            <a:endParaRPr lang="en-US" sz="2600" dirty="0"/>
          </a:p>
          <a:p>
            <a:r>
              <a:rPr lang="en-US" sz="2600" dirty="0"/>
              <a:t>2016-2018</a:t>
            </a:r>
            <a:r>
              <a:rPr lang="hy-AM" sz="2600" dirty="0"/>
              <a:t>թ</a:t>
            </a:r>
            <a:r>
              <a:rPr lang="en-US" sz="2600" dirty="0"/>
              <a:t>թ</a:t>
            </a:r>
            <a:r>
              <a:rPr lang="hy-AM" sz="2600" dirty="0"/>
              <a:t>.</a:t>
            </a:r>
          </a:p>
          <a:p>
            <a:r>
              <a:rPr lang="hy-AM" sz="2600" dirty="0"/>
              <a:t>2018-2020թթ</a:t>
            </a:r>
          </a:p>
          <a:p>
            <a:r>
              <a:rPr lang="hy-AM" sz="2600" dirty="0"/>
              <a:t>2019-2021թթ.</a:t>
            </a:r>
          </a:p>
          <a:p>
            <a:r>
              <a:rPr lang="hy-AM" sz="2600" dirty="0"/>
              <a:t>2020-2023թթ.</a:t>
            </a:r>
            <a:endParaRPr lang="en-US" sz="2600" dirty="0"/>
          </a:p>
        </p:txBody>
      </p:sp>
      <p:pic>
        <p:nvPicPr>
          <p:cNvPr id="10" name="Picture 9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BF8BD431-AA94-CD2F-09B5-8E9291F94E3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7220" t="13909" r="9940" b="12326"/>
          <a:stretch>
            <a:fillRect/>
          </a:stretch>
        </p:blipFill>
        <p:spPr>
          <a:xfrm>
            <a:off x="191931" y="89696"/>
            <a:ext cx="1131295" cy="1145672"/>
          </a:xfrm>
          <a:prstGeom prst="rect">
            <a:avLst/>
          </a:prstGeom>
        </p:spPr>
      </p:pic>
      <p:pic>
        <p:nvPicPr>
          <p:cNvPr id="11" name="Picture 4" descr="YSU symbols | YSU">
            <a:extLst>
              <a:ext uri="{FF2B5EF4-FFF2-40B4-BE49-F238E27FC236}">
                <a16:creationId xmlns:a16="http://schemas.microsoft.com/office/drawing/2014/main" id="{D6246002-DB15-823C-3475-E2A9B3CE4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392" y="91485"/>
            <a:ext cx="1634774" cy="78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563F53-92B1-A7F9-58C4-0CD750BBFE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31" y="1190256"/>
            <a:ext cx="4507069" cy="5578048"/>
          </a:xfrm>
          <a:prstGeom prst="rect">
            <a:avLst/>
          </a:prstGeom>
        </p:spPr>
      </p:pic>
      <p:pic>
        <p:nvPicPr>
          <p:cNvPr id="13" name="Picture 12" descr="ES-20/80C, Orbital Shaker-Incubator with cooling| Biosan">
            <a:extLst>
              <a:ext uri="{FF2B5EF4-FFF2-40B4-BE49-F238E27FC236}">
                <a16:creationId xmlns:a16="http://schemas.microsoft.com/office/drawing/2014/main" id="{89322EBA-A9A9-8B8D-DE6D-BCABD9C95E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67816" y="1321799"/>
            <a:ext cx="1142260" cy="114226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D137CD81-4EC9-AE1F-E6B6-3BB13FA9C95E}"/>
              </a:ext>
            </a:extLst>
          </p:cNvPr>
          <p:cNvSpPr txBox="1">
            <a:spLocks/>
          </p:cNvSpPr>
          <p:nvPr/>
        </p:nvSpPr>
        <p:spPr>
          <a:xfrm>
            <a:off x="5383112" y="2492106"/>
            <a:ext cx="2154477" cy="633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2400" dirty="0"/>
              <a:t>Cell culturing</a:t>
            </a:r>
            <a:endParaRPr lang="en-US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71B65A-3E9C-2C75-FD38-3E3FE67ECE1E}"/>
              </a:ext>
            </a:extLst>
          </p:cNvPr>
          <p:cNvSpPr txBox="1"/>
          <p:nvPr/>
        </p:nvSpPr>
        <p:spPr>
          <a:xfrm>
            <a:off x="5431264" y="4342881"/>
            <a:ext cx="21712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sz="2400" dirty="0"/>
              <a:t>MTT</a:t>
            </a:r>
            <a:endParaRPr lang="en-US" sz="2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40A92-D4C6-58BC-E90F-DD869EE488A7}"/>
              </a:ext>
            </a:extLst>
          </p:cNvPr>
          <p:cNvSpPr txBox="1"/>
          <p:nvPr/>
        </p:nvSpPr>
        <p:spPr>
          <a:xfrm>
            <a:off x="5431264" y="6107784"/>
            <a:ext cx="11946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sz="2400" dirty="0"/>
              <a:t>ELISA</a:t>
            </a:r>
            <a:endParaRPr lang="en-US" sz="2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E774B8-40E3-B0D4-3C73-CDD8BD55A0CD}"/>
              </a:ext>
            </a:extLst>
          </p:cNvPr>
          <p:cNvSpPr txBox="1"/>
          <p:nvPr/>
        </p:nvSpPr>
        <p:spPr>
          <a:xfrm>
            <a:off x="5431264" y="997904"/>
            <a:ext cx="195579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In vivo rat cancer model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BB1B04A-3487-8F7A-B047-57A962F14C9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0226" y="895417"/>
            <a:ext cx="3270739" cy="5895926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9B75225-9EDB-3ED1-1191-07722C5CB78E}"/>
              </a:ext>
            </a:extLst>
          </p:cNvPr>
          <p:cNvCxnSpPr/>
          <p:nvPr/>
        </p:nvCxnSpPr>
        <p:spPr>
          <a:xfrm>
            <a:off x="7231295" y="1320635"/>
            <a:ext cx="64008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673CC82-D647-8807-9B80-2316B9F9B738}"/>
              </a:ext>
            </a:extLst>
          </p:cNvPr>
          <p:cNvCxnSpPr/>
          <p:nvPr/>
        </p:nvCxnSpPr>
        <p:spPr>
          <a:xfrm>
            <a:off x="7282484" y="2808809"/>
            <a:ext cx="64008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20C748BC-0A75-0388-CF5A-9BD839C7BA6D}"/>
              </a:ext>
            </a:extLst>
          </p:cNvPr>
          <p:cNvCxnSpPr/>
          <p:nvPr/>
        </p:nvCxnSpPr>
        <p:spPr>
          <a:xfrm>
            <a:off x="7325433" y="4573713"/>
            <a:ext cx="64008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DE13B4F-5C87-914C-D250-90CE70E95D4E}"/>
              </a:ext>
            </a:extLst>
          </p:cNvPr>
          <p:cNvCxnSpPr/>
          <p:nvPr/>
        </p:nvCxnSpPr>
        <p:spPr>
          <a:xfrm>
            <a:off x="7282484" y="6338616"/>
            <a:ext cx="64008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itle 1">
            <a:extLst>
              <a:ext uri="{FF2B5EF4-FFF2-40B4-BE49-F238E27FC236}">
                <a16:creationId xmlns:a16="http://schemas.microsoft.com/office/drawing/2014/main" id="{19DE5350-2545-B51C-8DD9-0878A93B9427}"/>
              </a:ext>
            </a:extLst>
          </p:cNvPr>
          <p:cNvSpPr txBox="1">
            <a:spLocks/>
          </p:cNvSpPr>
          <p:nvPr/>
        </p:nvSpPr>
        <p:spPr>
          <a:xfrm>
            <a:off x="6625916" y="144238"/>
            <a:ext cx="3873475" cy="59055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թ.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Լաբորատորիայի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հիմնադրում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21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9" grpId="0"/>
      <p:bldP spid="14" grpId="0"/>
      <p:bldP spid="15" grpId="0"/>
      <p:bldP spid="16" grpId="0"/>
      <p:bldP spid="17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880C2-089F-AA46-4BD3-6A0E12DDA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1367" y="1235368"/>
            <a:ext cx="1040099" cy="393331"/>
          </a:xfrm>
        </p:spPr>
        <p:txBody>
          <a:bodyPr>
            <a:normAutofit/>
          </a:bodyPr>
          <a:lstStyle/>
          <a:p>
            <a:r>
              <a:rPr lang="hy-AM" sz="2000" b="1" dirty="0"/>
              <a:t>PCR</a:t>
            </a:r>
            <a:endParaRPr lang="en-US" sz="20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6E3C71-9A5B-D5BC-3F3C-ECFC9E602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851" y="1672324"/>
            <a:ext cx="4713882" cy="4713882"/>
          </a:xfrm>
          <a:prstGeom prst="rect">
            <a:avLst/>
          </a:prstGeom>
          <a:ln>
            <a:noFill/>
          </a:ln>
        </p:spPr>
      </p:pic>
      <p:pic>
        <p:nvPicPr>
          <p:cNvPr id="6" name="Picture 5" descr="BioRad CFX Opus 96 Real Time PCR System (Unused) | LabX.com">
            <a:extLst>
              <a:ext uri="{FF2B5EF4-FFF2-40B4-BE49-F238E27FC236}">
                <a16:creationId xmlns:a16="http://schemas.microsoft.com/office/drawing/2014/main" id="{281F5724-E9AC-7532-D5BC-D3D801A02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11" y="1679343"/>
            <a:ext cx="3882155" cy="1749657"/>
          </a:xfrm>
          <a:prstGeom prst="rect">
            <a:avLst/>
          </a:prstGeom>
        </p:spPr>
      </p:pic>
      <p:pic>
        <p:nvPicPr>
          <p:cNvPr id="8" name="Picture 7" descr="Introduction to qPCR System | Bio-Rad">
            <a:extLst>
              <a:ext uri="{FF2B5EF4-FFF2-40B4-BE49-F238E27FC236}">
                <a16:creationId xmlns:a16="http://schemas.microsoft.com/office/drawing/2014/main" id="{9B10D0A7-B5D6-1B88-B7C0-CD709A51C3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1916" y="4029265"/>
            <a:ext cx="2596728" cy="19355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12B4870-5055-59A4-92F3-3C8995EFE9B5}"/>
              </a:ext>
            </a:extLst>
          </p:cNvPr>
          <p:cNvSpPr txBox="1"/>
          <p:nvPr/>
        </p:nvSpPr>
        <p:spPr>
          <a:xfrm>
            <a:off x="191931" y="3797992"/>
            <a:ext cx="2596728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hy-AM" sz="1000" b="1" dirty="0"/>
              <a:t>Գեների էքսպրեսիայի քանակական գնահատում</a:t>
            </a:r>
          </a:p>
          <a:p>
            <a:pPr marL="342900" indent="-342900">
              <a:buFont typeface="+mj-lt"/>
              <a:buAutoNum type="arabicPeriod"/>
            </a:pPr>
            <a:r>
              <a:rPr lang="hy-AM" sz="1000" b="1" dirty="0"/>
              <a:t>Դեղանյութերի ազդեցության գնահատում գենային մակարդակում</a:t>
            </a:r>
            <a:endParaRPr lang="en-US" sz="1000" b="1" dirty="0"/>
          </a:p>
          <a:p>
            <a:pPr marL="342900" indent="-342900">
              <a:buFont typeface="+mj-lt"/>
              <a:buAutoNum type="arabicPeriod"/>
            </a:pPr>
            <a:r>
              <a:rPr lang="hy-AM" sz="1000" b="1" dirty="0"/>
              <a:t>Ախտաբանություններում մարկերների վերլուծություն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000" b="1" dirty="0"/>
              <a:t>Կ</a:t>
            </a:r>
            <a:r>
              <a:rPr lang="hy-AM" sz="1000" b="1" dirty="0"/>
              <a:t>ենսամարկերների հայտնաբերում և համեմատական գնահատում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000" b="1" dirty="0"/>
              <a:t>Western blot </a:t>
            </a:r>
            <a:r>
              <a:rPr lang="hy-AM" sz="1000" b="1" dirty="0"/>
              <a:t>և </a:t>
            </a:r>
            <a:r>
              <a:rPr lang="en-US" sz="1000" b="1" dirty="0"/>
              <a:t>ICC </a:t>
            </a:r>
            <a:r>
              <a:rPr lang="hy-AM" sz="1000" b="1" dirty="0"/>
              <a:t>արդյունքների մոլեկուլային հաստատում</a:t>
            </a:r>
          </a:p>
          <a:p>
            <a:pPr marL="342900" indent="-342900">
              <a:buFont typeface="+mj-lt"/>
              <a:buAutoNum type="arabicPeriod"/>
            </a:pPr>
            <a:r>
              <a:rPr lang="hy-AM" sz="1000" b="1" dirty="0"/>
              <a:t>Բարձր զգայունությամբ և ճշգրտությամբ գենային անալիզի մեթոդ</a:t>
            </a:r>
            <a:endParaRPr lang="en-US" sz="10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6AC3F-41C5-D4A5-9312-3379B67E7947}"/>
              </a:ext>
            </a:extLst>
          </p:cNvPr>
          <p:cNvSpPr txBox="1"/>
          <p:nvPr/>
        </p:nvSpPr>
        <p:spPr>
          <a:xfrm>
            <a:off x="6299851" y="1272214"/>
            <a:ext cx="309033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sz="2000" b="1" dirty="0"/>
              <a:t>Western blotting</a:t>
            </a:r>
            <a:endParaRPr lang="en-US" sz="2000" b="1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0321DBF-64B1-2438-D36D-A8DA51B653E3}"/>
              </a:ext>
            </a:extLst>
          </p:cNvPr>
          <p:cNvSpPr txBox="1">
            <a:spLocks/>
          </p:cNvSpPr>
          <p:nvPr/>
        </p:nvSpPr>
        <p:spPr>
          <a:xfrm>
            <a:off x="1285775" y="427742"/>
            <a:ext cx="5211640" cy="4789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 err="1">
                <a:latin typeface="Sylfaen" panose="010A0502050306030303" pitchFamily="18" charset="0"/>
              </a:rPr>
              <a:t>Լաբորատորիաների</a:t>
            </a:r>
            <a:r>
              <a:rPr lang="en-US" sz="2400" b="1" dirty="0">
                <a:latin typeface="Sylfaen" panose="010A0502050306030303" pitchFamily="18" charset="0"/>
              </a:rPr>
              <a:t> </a:t>
            </a:r>
            <a:r>
              <a:rPr lang="en-US" sz="2400" b="1" dirty="0" err="1">
                <a:latin typeface="Sylfaen" panose="010A0502050306030303" pitchFamily="18" charset="0"/>
              </a:rPr>
              <a:t>ամրապնդման</a:t>
            </a:r>
            <a:r>
              <a:rPr lang="en-US" sz="2400" b="1" dirty="0">
                <a:latin typeface="Sylfaen" panose="010A0502050306030303" pitchFamily="18" charset="0"/>
              </a:rPr>
              <a:t> </a:t>
            </a:r>
            <a:r>
              <a:rPr lang="en-US" sz="2400" b="1" dirty="0" err="1">
                <a:latin typeface="Sylfaen" panose="010A0502050306030303" pitchFamily="18" charset="0"/>
              </a:rPr>
              <a:t>դրամաշնորհ</a:t>
            </a:r>
            <a:r>
              <a:rPr lang="en-US" sz="2400" b="1" dirty="0">
                <a:latin typeface="Sylfaen" panose="010A0502050306030303" pitchFamily="18" charset="0"/>
              </a:rPr>
              <a:t>՝ 23LCG-1F010</a:t>
            </a:r>
          </a:p>
        </p:txBody>
      </p:sp>
      <p:pic>
        <p:nvPicPr>
          <p:cNvPr id="14" name="Picture 13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DC8F43AA-ED49-F52A-2672-F3A8A55F6BE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7220" t="13909" r="9940" b="12326"/>
          <a:stretch>
            <a:fillRect/>
          </a:stretch>
        </p:blipFill>
        <p:spPr>
          <a:xfrm>
            <a:off x="191931" y="89696"/>
            <a:ext cx="1131295" cy="1145672"/>
          </a:xfrm>
          <a:prstGeom prst="rect">
            <a:avLst/>
          </a:prstGeom>
        </p:spPr>
      </p:pic>
      <p:pic>
        <p:nvPicPr>
          <p:cNvPr id="15" name="Picture 4" descr="YSU symbols | YSU">
            <a:extLst>
              <a:ext uri="{FF2B5EF4-FFF2-40B4-BE49-F238E27FC236}">
                <a16:creationId xmlns:a16="http://schemas.microsoft.com/office/drawing/2014/main" id="{5E82B75F-195A-072E-0BB7-B9CB26703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392" y="91485"/>
            <a:ext cx="1634774" cy="78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6152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hj5555_250527152626P1_00h43m30s_E6_3_W">
            <a:hlinkClick r:id="" action="ppaction://media"/>
            <a:extLst>
              <a:ext uri="{FF2B5EF4-FFF2-40B4-BE49-F238E27FC236}">
                <a16:creationId xmlns:a16="http://schemas.microsoft.com/office/drawing/2014/main" id="{8D873642-567E-C90E-736B-80EE9FD48D3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6937" y="4882124"/>
            <a:ext cx="1760220" cy="1828800"/>
          </a:xfrm>
          <a:prstGeom prst="rect">
            <a:avLst/>
          </a:prstGeom>
        </p:spPr>
      </p:pic>
      <p:pic>
        <p:nvPicPr>
          <p:cNvPr id="20" name="hj5555_250527152626P1_00h43m30s_E1_2_W">
            <a:hlinkClick r:id="" action="ppaction://media"/>
            <a:extLst>
              <a:ext uri="{FF2B5EF4-FFF2-40B4-BE49-F238E27FC236}">
                <a16:creationId xmlns:a16="http://schemas.microsoft.com/office/drawing/2014/main" id="{35F63AD5-1EF3-91C6-25EC-B6E13C88A422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559800" y="4882124"/>
            <a:ext cx="1760220" cy="1828800"/>
          </a:xfrm>
          <a:prstGeom prst="rect">
            <a:avLst/>
          </a:prstGeom>
        </p:spPr>
      </p:pic>
      <p:pic>
        <p:nvPicPr>
          <p:cNvPr id="21" name="hj5555_250527152626P1_00h43m30s_E4_4_W">
            <a:hlinkClick r:id="" action="ppaction://media"/>
            <a:extLst>
              <a:ext uri="{FF2B5EF4-FFF2-40B4-BE49-F238E27FC236}">
                <a16:creationId xmlns:a16="http://schemas.microsoft.com/office/drawing/2014/main" id="{5C8214E3-ACF2-1A1D-EAB1-20D73DE4CC81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828866" y="4890591"/>
            <a:ext cx="1760220" cy="18288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0037CDE-ADF3-C9B1-7EB8-5D533C617C0E}"/>
              </a:ext>
            </a:extLst>
          </p:cNvPr>
          <p:cNvSpPr txBox="1"/>
          <p:nvPr/>
        </p:nvSpPr>
        <p:spPr>
          <a:xfrm>
            <a:off x="777147" y="4529832"/>
            <a:ext cx="993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</a:t>
            </a:r>
            <a:r>
              <a:rPr lang="en-US" sz="16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ontrol</a:t>
            </a:r>
            <a:endParaRPr lang="en-US" sz="16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1A341BE-6404-3834-81C7-11855F7F6D75}"/>
              </a:ext>
            </a:extLst>
          </p:cNvPr>
          <p:cNvSpPr txBox="1"/>
          <p:nvPr/>
        </p:nvSpPr>
        <p:spPr>
          <a:xfrm>
            <a:off x="3036469" y="4529832"/>
            <a:ext cx="993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5-FU</a:t>
            </a:r>
            <a:endParaRPr lang="en-US" sz="16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B5C87C5-A484-EE24-95C5-17CA2E1607F6}"/>
              </a:ext>
            </a:extLst>
          </p:cNvPr>
          <p:cNvSpPr txBox="1"/>
          <p:nvPr/>
        </p:nvSpPr>
        <p:spPr>
          <a:xfrm>
            <a:off x="5322469" y="4529832"/>
            <a:ext cx="993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Agent X</a:t>
            </a:r>
            <a:endParaRPr lang="en-US" sz="16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F4AA204-AE2E-73C4-1303-3F7AB115C0C0}"/>
              </a:ext>
            </a:extLst>
          </p:cNvPr>
          <p:cNvSpPr txBox="1">
            <a:spLocks/>
          </p:cNvSpPr>
          <p:nvPr/>
        </p:nvSpPr>
        <p:spPr>
          <a:xfrm>
            <a:off x="5461897" y="163758"/>
            <a:ext cx="4487333" cy="6650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y-AM" sz="3000" b="1" dirty="0">
                <a:latin typeface="Sylfaen" panose="010A0502050306030303" pitchFamily="18" charset="0"/>
              </a:rPr>
              <a:t>RTCA: Cell proliferation and migration</a:t>
            </a:r>
            <a:endParaRPr lang="en-US" sz="3000" b="1" dirty="0">
              <a:latin typeface="Sylfaen" panose="010A0502050306030303" pitchFamily="18" charset="0"/>
            </a:endParaRPr>
          </a:p>
        </p:txBody>
      </p:sp>
      <p:pic>
        <p:nvPicPr>
          <p:cNvPr id="7" name="Picture 6" descr="Services">
            <a:extLst>
              <a:ext uri="{FF2B5EF4-FFF2-40B4-BE49-F238E27FC236}">
                <a16:creationId xmlns:a16="http://schemas.microsoft.com/office/drawing/2014/main" id="{F9D2535D-6C84-F08E-A30D-B1981A2585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2576" y="871135"/>
            <a:ext cx="4026510" cy="19691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7EE79D3-75EF-C8CC-3F42-1D648A39CA3F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41769" b="23990"/>
          <a:stretch>
            <a:fillRect/>
          </a:stretch>
        </p:blipFill>
        <p:spPr>
          <a:xfrm>
            <a:off x="812801" y="2896312"/>
            <a:ext cx="4745934" cy="1625053"/>
          </a:xfrm>
          <a:prstGeom prst="rect">
            <a:avLst/>
          </a:prstGeom>
        </p:spPr>
      </p:pic>
      <p:pic>
        <p:nvPicPr>
          <p:cNvPr id="9" name="Picture 8" descr="xCELLigence RTCA DP - BioSPX">
            <a:extLst>
              <a:ext uri="{FF2B5EF4-FFF2-40B4-BE49-F238E27FC236}">
                <a16:creationId xmlns:a16="http://schemas.microsoft.com/office/drawing/2014/main" id="{AF6F7280-3F36-5B45-6441-3A6902CF638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47348" y="893352"/>
            <a:ext cx="2317871" cy="1828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F11EC40-6F41-E45D-7D45-228E4997D59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564" y="2955637"/>
            <a:ext cx="3673636" cy="3857122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000C20C5-84EA-1510-E690-A7C18774FF71}"/>
              </a:ext>
            </a:extLst>
          </p:cNvPr>
          <p:cNvSpPr txBox="1">
            <a:spLocks/>
          </p:cNvSpPr>
          <p:nvPr/>
        </p:nvSpPr>
        <p:spPr>
          <a:xfrm>
            <a:off x="1247047" y="73120"/>
            <a:ext cx="3475365" cy="7758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3200" b="1" dirty="0" err="1">
                <a:latin typeface="Sylfaen" panose="010A0502050306030303" pitchFamily="18" charset="0"/>
              </a:rPr>
              <a:t>Լաբորատորիաների</a:t>
            </a:r>
            <a:r>
              <a:rPr lang="en-US" sz="3200" b="1" dirty="0">
                <a:latin typeface="Sylfaen" panose="010A0502050306030303" pitchFamily="18" charset="0"/>
              </a:rPr>
              <a:t> </a:t>
            </a:r>
            <a:r>
              <a:rPr lang="en-US" sz="3200" b="1" dirty="0" err="1">
                <a:latin typeface="Sylfaen" panose="010A0502050306030303" pitchFamily="18" charset="0"/>
              </a:rPr>
              <a:t>արդիականացում</a:t>
            </a:r>
            <a:r>
              <a:rPr lang="hy-AM" sz="3200" b="1" dirty="0">
                <a:latin typeface="Sylfaen" panose="010A0502050306030303" pitchFamily="18" charset="0"/>
              </a:rPr>
              <a:t>՝2024թ.</a:t>
            </a:r>
            <a:endParaRPr lang="en-US" sz="3200" b="1" dirty="0">
              <a:latin typeface="Sylfaen" panose="010A0502050306030303" pitchFamily="18" charset="0"/>
            </a:endParaRPr>
          </a:p>
        </p:txBody>
      </p:sp>
      <p:pic>
        <p:nvPicPr>
          <p:cNvPr id="2" name="Picture 1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6B671364-6F1D-302C-C886-BB165ECC82D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7220" t="13909" r="9940" b="12326"/>
          <a:stretch>
            <a:fillRect/>
          </a:stretch>
        </p:blipFill>
        <p:spPr>
          <a:xfrm>
            <a:off x="191931" y="89696"/>
            <a:ext cx="1131295" cy="1145672"/>
          </a:xfrm>
          <a:prstGeom prst="rect">
            <a:avLst/>
          </a:prstGeom>
        </p:spPr>
      </p:pic>
      <p:pic>
        <p:nvPicPr>
          <p:cNvPr id="3" name="Picture 4" descr="YSU symbols | YSU">
            <a:extLst>
              <a:ext uri="{FF2B5EF4-FFF2-40B4-BE49-F238E27FC236}">
                <a16:creationId xmlns:a16="http://schemas.microsoft.com/office/drawing/2014/main" id="{A043843D-00A9-F373-D5F0-64C69E80D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392" y="91485"/>
            <a:ext cx="1634774" cy="78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16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0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8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70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2ADAD-CEA1-981B-69DC-933C53F3F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70067" y="3103801"/>
            <a:ext cx="1210733" cy="3251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000" b="1" dirty="0">
                <a:latin typeface="+mn-lt"/>
              </a:rPr>
              <a:t>Z-stack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F9B8DD-F484-EDF2-A01C-65F882075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8" b="2902"/>
          <a:stretch>
            <a:fillRect/>
          </a:stretch>
        </p:blipFill>
        <p:spPr>
          <a:xfrm>
            <a:off x="1981200" y="781642"/>
            <a:ext cx="7986761" cy="5955338"/>
          </a:xfrm>
          <a:prstGeom prst="rect">
            <a:avLst/>
          </a:prstGeom>
        </p:spPr>
      </p:pic>
      <p:pic>
        <p:nvPicPr>
          <p:cNvPr id="3" name="Picture 2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EC431B61-F336-02D0-48CD-012D4154B2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220" t="13909" r="9940" b="12326"/>
          <a:stretch>
            <a:fillRect/>
          </a:stretch>
        </p:blipFill>
        <p:spPr>
          <a:xfrm>
            <a:off x="191931" y="89696"/>
            <a:ext cx="1131295" cy="1145672"/>
          </a:xfrm>
          <a:prstGeom prst="rect">
            <a:avLst/>
          </a:prstGeom>
        </p:spPr>
      </p:pic>
      <p:pic>
        <p:nvPicPr>
          <p:cNvPr id="4" name="Picture 4" descr="YSU symbols | YSU">
            <a:extLst>
              <a:ext uri="{FF2B5EF4-FFF2-40B4-BE49-F238E27FC236}">
                <a16:creationId xmlns:a16="http://schemas.microsoft.com/office/drawing/2014/main" id="{0E221709-A9DF-D908-3341-C05C6D54E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392" y="91485"/>
            <a:ext cx="1634774" cy="78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ig. 1">
            <a:extLst>
              <a:ext uri="{FF2B5EF4-FFF2-40B4-BE49-F238E27FC236}">
                <a16:creationId xmlns:a16="http://schemas.microsoft.com/office/drawing/2014/main" id="{01759FD2-6C4F-3677-E38E-CBDD041FCF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67961" y="3676649"/>
            <a:ext cx="1828800" cy="273771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07BA8D6-5E1E-BF10-074E-A27C9F39D519}"/>
              </a:ext>
            </a:extLst>
          </p:cNvPr>
          <p:cNvSpPr txBox="1">
            <a:spLocks/>
          </p:cNvSpPr>
          <p:nvPr/>
        </p:nvSpPr>
        <p:spPr>
          <a:xfrm>
            <a:off x="965200" y="223897"/>
            <a:ext cx="10515600" cy="5154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y-AM" dirty="0"/>
              <a:t>Confocal microscopy: IHC and ICC</a:t>
            </a:r>
            <a:endParaRPr lang="en-US" dirty="0"/>
          </a:p>
        </p:txBody>
      </p:sp>
      <p:pic>
        <p:nvPicPr>
          <p:cNvPr id="8" name="Picture 7" descr="BioTek AutoScratch Accessory &amp; Supplies">
            <a:extLst>
              <a:ext uri="{FF2B5EF4-FFF2-40B4-BE49-F238E27FC236}">
                <a16:creationId xmlns:a16="http://schemas.microsoft.com/office/drawing/2014/main" id="{C5FDAEB8-9850-6FCC-2D66-C4B9EAD458E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106" t="7578" b="10940"/>
          <a:stretch>
            <a:fillRect/>
          </a:stretch>
        </p:blipFill>
        <p:spPr>
          <a:xfrm>
            <a:off x="152400" y="3759311"/>
            <a:ext cx="1753710" cy="14901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E238F0-E355-A198-BEE8-D065C6474C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10" y="5323417"/>
            <a:ext cx="1828800" cy="1028700"/>
          </a:xfrm>
          <a:prstGeom prst="rect">
            <a:avLst/>
          </a:prstGeom>
        </p:spPr>
      </p:pic>
      <p:pic>
        <p:nvPicPr>
          <p:cNvPr id="10" name="Picture 9" descr="Cytation C10 Confocal Imaging Reader 1">
            <a:extLst>
              <a:ext uri="{FF2B5EF4-FFF2-40B4-BE49-F238E27FC236}">
                <a16:creationId xmlns:a16="http://schemas.microsoft.com/office/drawing/2014/main" id="{A54D29DA-55B9-8435-06C4-176583D8D6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48133" y="1162056"/>
            <a:ext cx="3649402" cy="132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096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3F684-D6D4-EC28-C164-F94A856E3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6345" y="130045"/>
            <a:ext cx="6107545" cy="687819"/>
          </a:xfrm>
        </p:spPr>
        <p:txBody>
          <a:bodyPr>
            <a:normAutofit/>
          </a:bodyPr>
          <a:lstStyle/>
          <a:p>
            <a:r>
              <a:rPr lang="en-US" sz="3200" b="1" dirty="0"/>
              <a:t>UV-chamber and ultracentrifuge</a:t>
            </a:r>
          </a:p>
        </p:txBody>
      </p:sp>
      <p:pic>
        <p:nvPicPr>
          <p:cNvPr id="4" name="Picture 3" descr="High-power UVA LED chamber BSL-02 | Opsytec">
            <a:extLst>
              <a:ext uri="{FF2B5EF4-FFF2-40B4-BE49-F238E27FC236}">
                <a16:creationId xmlns:a16="http://schemas.microsoft.com/office/drawing/2014/main" id="{B070EEAD-60CC-9716-1E60-293C1A0ACA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66" t="9353" r="1918" b="11688"/>
          <a:stretch>
            <a:fillRect/>
          </a:stretch>
        </p:blipFill>
        <p:spPr>
          <a:xfrm>
            <a:off x="1025234" y="849212"/>
            <a:ext cx="4706696" cy="2628104"/>
          </a:xfrm>
          <a:prstGeom prst="rect">
            <a:avLst/>
          </a:prstGeom>
        </p:spPr>
      </p:pic>
      <p:pic>
        <p:nvPicPr>
          <p:cNvPr id="7" name="Picture 6" descr="The ultracentrifuge CP-NX series, including the refrigerated floor ultracentrifuges, CP100NX, CP90NX and CP80NX">
            <a:extLst>
              <a:ext uri="{FF2B5EF4-FFF2-40B4-BE49-F238E27FC236}">
                <a16:creationId xmlns:a16="http://schemas.microsoft.com/office/drawing/2014/main" id="{47D385C6-528F-4343-A507-80BBC3125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041" y="759348"/>
            <a:ext cx="2759537" cy="274931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64029BC-85D1-57EB-9FB5-7AAB94D7866B}"/>
              </a:ext>
            </a:extLst>
          </p:cNvPr>
          <p:cNvSpPr txBox="1"/>
          <p:nvPr/>
        </p:nvSpPr>
        <p:spPr>
          <a:xfrm>
            <a:off x="6530110" y="4439129"/>
            <a:ext cx="554180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Բջջային օրգանելների (միտոքոնդրիումներ, լիզոսոմներ, միջուկներ) առանձնացում և մաքրում</a:t>
            </a:r>
            <a:endParaRPr lang="en-US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Սպիտակուցների, ԴՆԹ-ի, ՌՆԹ-ի և էկզոսոմների ֆրակցիոնացում</a:t>
            </a:r>
            <a:endParaRPr lang="en-US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Վիրուսների և նանոմասնիկների կոնցենտրացում ու մաքրում</a:t>
            </a:r>
            <a:endParaRPr lang="en-US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Մոլեկուլների խտության և չափերի հիման վրա տարանջատում</a:t>
            </a:r>
            <a:endParaRPr lang="en-US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/>
              <a:t>Proteomics </a:t>
            </a:r>
            <a:r>
              <a:rPr lang="hy-AM" sz="1200" b="1" dirty="0"/>
              <a:t>և </a:t>
            </a:r>
            <a:r>
              <a:rPr lang="en-US" sz="1200" b="1" dirty="0"/>
              <a:t>molecular biology </a:t>
            </a:r>
            <a:r>
              <a:rPr lang="hy-AM" sz="1200" b="1" dirty="0"/>
              <a:t>հետազոտությունների կարևոր փուլ</a:t>
            </a:r>
            <a:endParaRPr lang="en-US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Բջջային սիգնալային ուղիների և կենսաքիմիական մեխանիզմների ուսումնասիրություն</a:t>
            </a:r>
            <a:endParaRPr lang="en-US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Դեղամիջոցների կրիչ համակարգերի (</a:t>
            </a:r>
            <a:r>
              <a:rPr lang="en-US" sz="1200" b="1" dirty="0"/>
              <a:t>liposomes, nanoparticles) </a:t>
            </a:r>
            <a:r>
              <a:rPr lang="hy-AM" sz="1200" b="1" dirty="0"/>
              <a:t>անալիզ</a:t>
            </a:r>
            <a:endParaRPr lang="en-US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Բարձր ճշգրտությամբ կենսաբանական նմուշների պատրաստում </a:t>
            </a:r>
            <a:r>
              <a:rPr lang="en-US" sz="1200" b="1" dirty="0"/>
              <a:t>downstream </a:t>
            </a:r>
            <a:r>
              <a:rPr lang="hy-AM" sz="1200" b="1" dirty="0"/>
              <a:t>անալիզների համար (</a:t>
            </a:r>
            <a:r>
              <a:rPr lang="en-US" sz="1200" b="1" dirty="0"/>
              <a:t>PCR, Western blot, sequencing)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3E2179F-A57E-10CD-5C77-144E90444B73}"/>
              </a:ext>
            </a:extLst>
          </p:cNvPr>
          <p:cNvCxnSpPr/>
          <p:nvPr/>
        </p:nvCxnSpPr>
        <p:spPr>
          <a:xfrm>
            <a:off x="9849052" y="3429000"/>
            <a:ext cx="0" cy="792018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7EDC6A9-6FE2-163B-E0FB-F04A6EAEAC9F}"/>
              </a:ext>
            </a:extLst>
          </p:cNvPr>
          <p:cNvSpPr txBox="1"/>
          <p:nvPr/>
        </p:nvSpPr>
        <p:spPr>
          <a:xfrm>
            <a:off x="641926" y="4439129"/>
            <a:ext cx="571269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Բակտերիաների և բջջային կուլտուրաների </a:t>
            </a:r>
            <a:r>
              <a:rPr lang="en-US" sz="1200" b="1" dirty="0"/>
              <a:t>UV </a:t>
            </a:r>
            <a:r>
              <a:rPr lang="hy-AM" sz="1200" b="1" dirty="0"/>
              <a:t>ճառագայթմամբ մշակում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ԴՆԹ-ի վնասման և վերականգնման մեխանիզմների ուսումնասիրություն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Ճառագայթային սթրեսի և օքսիդատիվ վնասման գնահատում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Սթերիլիզացիայի և մանրէազերծման արդյունավետության ուսումնասիրություն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Մուտացիաների և բջջային պատասխանների վերլուծություն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Մանրէների կենսունակության և աճի փոփոխությունների գնահատում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y-AM" sz="1200" b="1" dirty="0"/>
              <a:t>Հակաօքսիդանտային և պաշտպանական համակարգերի ուսումնասիրություն</a:t>
            </a:r>
            <a:endParaRPr lang="en-US" sz="1200" b="1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FD7FE50-155A-D05C-30EC-3C8283E5D4FC}"/>
              </a:ext>
            </a:extLst>
          </p:cNvPr>
          <p:cNvCxnSpPr/>
          <p:nvPr/>
        </p:nvCxnSpPr>
        <p:spPr>
          <a:xfrm>
            <a:off x="2963343" y="3508664"/>
            <a:ext cx="0" cy="792018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2AB7AA50-608F-A498-DCF3-B6AB6D0F475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220" t="13909" r="9940" b="12326"/>
          <a:stretch>
            <a:fillRect/>
          </a:stretch>
        </p:blipFill>
        <p:spPr>
          <a:xfrm>
            <a:off x="191931" y="89696"/>
            <a:ext cx="1131295" cy="1145672"/>
          </a:xfrm>
          <a:prstGeom prst="rect">
            <a:avLst/>
          </a:prstGeom>
        </p:spPr>
      </p:pic>
      <p:pic>
        <p:nvPicPr>
          <p:cNvPr id="5" name="Picture 4" descr="YSU symbols | YSU">
            <a:extLst>
              <a:ext uri="{FF2B5EF4-FFF2-40B4-BE49-F238E27FC236}">
                <a16:creationId xmlns:a16="http://schemas.microsoft.com/office/drawing/2014/main" id="{B7F11661-4E8F-2922-420A-B243F21F6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392" y="91485"/>
            <a:ext cx="1634774" cy="78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733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7E3FFBE2-C206-3DCD-EC5D-54B1C76FC5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220" t="13909" r="9940" b="12326"/>
          <a:stretch>
            <a:fillRect/>
          </a:stretch>
        </p:blipFill>
        <p:spPr>
          <a:xfrm>
            <a:off x="75184" y="90189"/>
            <a:ext cx="864616" cy="8756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465BCD-FCAB-9FFB-E220-459F1E152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3" y="1154765"/>
            <a:ext cx="5224950" cy="50772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71E4EF5-51C1-3A6E-E5B6-47B4737F8C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266" y="0"/>
            <a:ext cx="6858000" cy="6858000"/>
          </a:xfrm>
          <a:prstGeom prst="rect">
            <a:avLst/>
          </a:prstGeom>
        </p:spPr>
      </p:pic>
      <p:pic>
        <p:nvPicPr>
          <p:cNvPr id="9" name="Picture 4" descr="YSU symbols | YSU">
            <a:extLst>
              <a:ext uri="{FF2B5EF4-FFF2-40B4-BE49-F238E27FC236}">
                <a16:creationId xmlns:a16="http://schemas.microsoft.com/office/drawing/2014/main" id="{F2849E4E-DA03-2AA8-8F89-28D01D2D5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0173" y="90189"/>
            <a:ext cx="1336643" cy="63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026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43FA961-941A-7AFA-9ECD-796B0E749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76" y="137371"/>
            <a:ext cx="4904741" cy="752475"/>
          </a:xfrm>
        </p:spPr>
        <p:txBody>
          <a:bodyPr>
            <a:noAutofit/>
          </a:bodyPr>
          <a:lstStyle/>
          <a:p>
            <a:r>
              <a:rPr lang="hy-AM" sz="3600" dirty="0"/>
              <a:t>The Faseb Journal: Q1, IF-4.2</a:t>
            </a:r>
            <a:endParaRPr lang="en-US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E9CA9F-06CD-B7FD-B12D-397F8B2D1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810" y="1590418"/>
            <a:ext cx="1104900" cy="14287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885C01-3ECB-DF8A-50C4-971FEAB9B6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809" y="1329268"/>
            <a:ext cx="9641727" cy="39383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8C2265-6FDF-7618-F0BF-D6170C2999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" y="1604661"/>
            <a:ext cx="6400800" cy="36486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96F2C8-BDD1-2B28-F8C9-FEC88B94D5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733" y="1597130"/>
            <a:ext cx="8423910" cy="37084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A97EF85-66AA-EE66-52E5-A58294E2BF6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508" y="914399"/>
            <a:ext cx="7919720" cy="52660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F848C42-27D8-0DD1-38E3-1877409DE97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747" y="749882"/>
            <a:ext cx="5943600" cy="56597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5C405AC-003B-7CFF-D188-ECFA0155062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286" y="587057"/>
            <a:ext cx="5943600" cy="5943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C85323C-0322-444D-7D60-3EE1C7BBA61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577" y="607960"/>
            <a:ext cx="5943600" cy="59664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86E49A-B084-0D8A-D90E-E8508DD9C15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651" y="604308"/>
            <a:ext cx="5666373" cy="595090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D9A40A0-A003-AC8A-24D2-892C1342354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165" y="283580"/>
            <a:ext cx="4998302" cy="64813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F0130B0-6E41-F40B-AA21-A629025FF8A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086" y="351919"/>
            <a:ext cx="4572000" cy="63910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323ECE8-178C-FF85-19BA-A41DB48E80A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915" y="1094448"/>
            <a:ext cx="6090920" cy="48596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1FCCDC-55E7-9945-506E-6E558C14739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762" y="524033"/>
            <a:ext cx="6069647" cy="60696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0AFCB4B-C2C6-6E7E-31C3-49EAC1312F18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740" y="283580"/>
            <a:ext cx="6612255" cy="64795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39429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46D4D-0C2A-86CB-3682-025BD8289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2332" y="322793"/>
            <a:ext cx="8864601" cy="642408"/>
          </a:xfrm>
        </p:spPr>
        <p:txBody>
          <a:bodyPr>
            <a:normAutofit/>
          </a:bodyPr>
          <a:lstStyle/>
          <a:p>
            <a:r>
              <a:rPr lang="hy-AM" sz="3600" b="1" dirty="0">
                <a:latin typeface="Sylfaen" panose="010A0502050306030303" pitchFamily="18" charset="0"/>
              </a:rPr>
              <a:t>In vivo 2D tomography/Lumina III revvity</a:t>
            </a:r>
            <a:endParaRPr lang="en-US" sz="3600" b="1" dirty="0">
              <a:latin typeface="Sylfaen" panose="010A05020503060303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873DE7-CB40-E6F9-7CC9-5BE8361C4E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23772"/>
            <a:ext cx="9144000" cy="5634228"/>
          </a:xfrm>
          <a:prstGeom prst="rect">
            <a:avLst/>
          </a:prstGeom>
        </p:spPr>
      </p:pic>
      <p:pic>
        <p:nvPicPr>
          <p:cNvPr id="3" name="Picture 2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E4A189F2-09AE-C32C-EF52-B127991BEA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220" t="13909" r="9940" b="12326"/>
          <a:stretch>
            <a:fillRect/>
          </a:stretch>
        </p:blipFill>
        <p:spPr>
          <a:xfrm>
            <a:off x="191931" y="89696"/>
            <a:ext cx="1131295" cy="1145672"/>
          </a:xfrm>
          <a:prstGeom prst="rect">
            <a:avLst/>
          </a:prstGeom>
        </p:spPr>
      </p:pic>
      <p:pic>
        <p:nvPicPr>
          <p:cNvPr id="4" name="Picture 4" descr="YSU symbols | YSU">
            <a:extLst>
              <a:ext uri="{FF2B5EF4-FFF2-40B4-BE49-F238E27FC236}">
                <a16:creationId xmlns:a16="http://schemas.microsoft.com/office/drawing/2014/main" id="{B2F53F57-99D0-D5CF-713D-D794EAE2C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392" y="91485"/>
            <a:ext cx="1634774" cy="78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239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E9A79-955B-0445-A3C2-E779D13D4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3909" y="217344"/>
            <a:ext cx="10515600" cy="1059850"/>
          </a:xfrm>
        </p:spPr>
        <p:txBody>
          <a:bodyPr>
            <a:normAutofit/>
          </a:bodyPr>
          <a:lstStyle/>
          <a:p>
            <a:r>
              <a:rPr lang="en-US" sz="3800" b="1" dirty="0">
                <a:latin typeface="Sylfaen" panose="010A0502050306030303" pitchFamily="18" charset="0"/>
              </a:rPr>
              <a:t>BSL-2 </a:t>
            </a:r>
            <a:r>
              <a:rPr lang="hy-AM" sz="3800" b="1" dirty="0">
                <a:latin typeface="Sylfaen" panose="010A0502050306030303" pitchFamily="18" charset="0"/>
              </a:rPr>
              <a:t>լաբորատոր ենթակառուցվածք</a:t>
            </a:r>
            <a:endParaRPr lang="en-US" sz="3800" b="1" dirty="0">
              <a:latin typeface="Sylfaen" panose="010A0502050306030303" pitchFamily="18" charset="0"/>
            </a:endParaRPr>
          </a:p>
        </p:txBody>
      </p:sp>
      <p:pic>
        <p:nvPicPr>
          <p:cNvPr id="4" name="Picture 3" descr="Biosafety Level 2 Standard Practices and Containment Objectives Purpose">
            <a:extLst>
              <a:ext uri="{FF2B5EF4-FFF2-40B4-BE49-F238E27FC236}">
                <a16:creationId xmlns:a16="http://schemas.microsoft.com/office/drawing/2014/main" id="{AC35A3FA-568C-FAA7-2372-5B38D68926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71608" y="1500228"/>
            <a:ext cx="3475667" cy="2560320"/>
          </a:xfrm>
          <a:prstGeom prst="rect">
            <a:avLst/>
          </a:prstGeom>
        </p:spPr>
      </p:pic>
      <p:pic>
        <p:nvPicPr>
          <p:cNvPr id="5" name="Picture 4" descr="LMGM Technical support ; BSL2 Laboratory for class II pathogens">
            <a:extLst>
              <a:ext uri="{FF2B5EF4-FFF2-40B4-BE49-F238E27FC236}">
                <a16:creationId xmlns:a16="http://schemas.microsoft.com/office/drawing/2014/main" id="{ECCF8A68-A06B-8CCE-194B-7F7472BA34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4795" y="1500228"/>
            <a:ext cx="3413760" cy="2560320"/>
          </a:xfrm>
          <a:prstGeom prst="rect">
            <a:avLst/>
          </a:prstGeom>
        </p:spPr>
      </p:pic>
      <p:pic>
        <p:nvPicPr>
          <p:cNvPr id="7" name="Picture 6" descr="BSL-1 Laboratory | Klein Lab - Laboratory of Experimental Immunology">
            <a:extLst>
              <a:ext uri="{FF2B5EF4-FFF2-40B4-BE49-F238E27FC236}">
                <a16:creationId xmlns:a16="http://schemas.microsoft.com/office/drawing/2014/main" id="{FBD54FED-DBBA-22DA-5974-DBCC578847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7135" y="4354656"/>
            <a:ext cx="6819709" cy="2286000"/>
          </a:xfrm>
          <a:prstGeom prst="rect">
            <a:avLst/>
          </a:prstGeom>
        </p:spPr>
      </p:pic>
      <p:pic>
        <p:nvPicPr>
          <p:cNvPr id="3" name="Picture 2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03A6286C-567F-6BD5-743C-6EED245FAD7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7220" t="13909" r="9940" b="12326"/>
          <a:stretch>
            <a:fillRect/>
          </a:stretch>
        </p:blipFill>
        <p:spPr>
          <a:xfrm>
            <a:off x="191931" y="89696"/>
            <a:ext cx="1131295" cy="1145672"/>
          </a:xfrm>
          <a:prstGeom prst="rect">
            <a:avLst/>
          </a:prstGeom>
        </p:spPr>
      </p:pic>
      <p:pic>
        <p:nvPicPr>
          <p:cNvPr id="6" name="Picture 4" descr="YSU symbols | YSU">
            <a:extLst>
              <a:ext uri="{FF2B5EF4-FFF2-40B4-BE49-F238E27FC236}">
                <a16:creationId xmlns:a16="http://schemas.microsoft.com/office/drawing/2014/main" id="{81080104-097E-16A5-09E5-55CC253E5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392" y="91485"/>
            <a:ext cx="1634774" cy="78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5420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AC9918-C42A-A747-E99B-84D16035F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657" y="164253"/>
            <a:ext cx="9327848" cy="6529493"/>
          </a:xfrm>
          <a:prstGeom prst="rect">
            <a:avLst/>
          </a:prstGeom>
        </p:spPr>
      </p:pic>
      <p:pic>
        <p:nvPicPr>
          <p:cNvPr id="2" name="Picture 1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2E28A2D8-8D89-E8BD-39DC-E21DDC26867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220" t="13909" r="9940" b="12326"/>
          <a:stretch>
            <a:fillRect/>
          </a:stretch>
        </p:blipFill>
        <p:spPr>
          <a:xfrm>
            <a:off x="314109" y="90190"/>
            <a:ext cx="807136" cy="817394"/>
          </a:xfrm>
          <a:prstGeom prst="rect">
            <a:avLst/>
          </a:prstGeom>
        </p:spPr>
      </p:pic>
      <p:pic>
        <p:nvPicPr>
          <p:cNvPr id="3" name="Picture 4" descr="YSU symbols | YSU">
            <a:extLst>
              <a:ext uri="{FF2B5EF4-FFF2-40B4-BE49-F238E27FC236}">
                <a16:creationId xmlns:a16="http://schemas.microsoft.com/office/drawing/2014/main" id="{C6ED1793-E146-5D3E-EB7D-9B97559E5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8194" y="90190"/>
            <a:ext cx="1168622" cy="55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015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DB64DE-EA05-23FD-E6DE-43003561AB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303" y="2551071"/>
            <a:ext cx="1008089" cy="13441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68FC72-280E-046E-0727-A6D92958C7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0455" y="2719086"/>
            <a:ext cx="1344118" cy="1008089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9680AD9-C2D0-A691-40A7-9CB865C3ED4C}"/>
              </a:ext>
            </a:extLst>
          </p:cNvPr>
          <p:cNvCxnSpPr/>
          <p:nvPr/>
        </p:nvCxnSpPr>
        <p:spPr>
          <a:xfrm>
            <a:off x="3200400" y="3208867"/>
            <a:ext cx="10075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C96B563C-CE56-1E2E-53AE-B68B9BDD1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1" y="143933"/>
            <a:ext cx="2585927" cy="3200400"/>
          </a:xfrm>
          <a:prstGeom prst="rect">
            <a:avLst/>
          </a:prstGeom>
        </p:spPr>
      </p:pic>
      <p:pic>
        <p:nvPicPr>
          <p:cNvPr id="9" name="Picture 8" descr="BioRad CFX Opus 96 Real Time PCR System (Unused) | LabX.com">
            <a:extLst>
              <a:ext uri="{FF2B5EF4-FFF2-40B4-BE49-F238E27FC236}">
                <a16:creationId xmlns:a16="http://schemas.microsoft.com/office/drawing/2014/main" id="{7EC2BD52-EAE2-B097-1CAF-B9151E10E5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81326" y="3513668"/>
            <a:ext cx="2028879" cy="914400"/>
          </a:xfrm>
          <a:prstGeom prst="rect">
            <a:avLst/>
          </a:prstGeom>
        </p:spPr>
      </p:pic>
      <p:pic>
        <p:nvPicPr>
          <p:cNvPr id="10" name="Picture 9" descr="Bio-Rad Launches ChemiDoc™ MP Imaging System | The Scientist">
            <a:extLst>
              <a:ext uri="{FF2B5EF4-FFF2-40B4-BE49-F238E27FC236}">
                <a16:creationId xmlns:a16="http://schemas.microsoft.com/office/drawing/2014/main" id="{B6CD2324-2B77-FE83-178D-0CB30AD3B4D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95060" y="4649809"/>
            <a:ext cx="2743200" cy="2064258"/>
          </a:xfrm>
          <a:prstGeom prst="rect">
            <a:avLst/>
          </a:prstGeom>
        </p:spPr>
      </p:pic>
      <p:pic>
        <p:nvPicPr>
          <p:cNvPr id="11" name="Picture 10" descr="Live cell analysis, RTCA Analyzers | Agilent">
            <a:extLst>
              <a:ext uri="{FF2B5EF4-FFF2-40B4-BE49-F238E27FC236}">
                <a16:creationId xmlns:a16="http://schemas.microsoft.com/office/drawing/2014/main" id="{8BE5A5F0-8EB9-9C30-C4D6-57770AF9DD7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9288" r="6896"/>
          <a:stretch>
            <a:fillRect/>
          </a:stretch>
        </p:blipFill>
        <p:spPr>
          <a:xfrm>
            <a:off x="7368926" y="157364"/>
            <a:ext cx="2167467" cy="1737360"/>
          </a:xfrm>
          <a:prstGeom prst="rect">
            <a:avLst/>
          </a:prstGeom>
        </p:spPr>
      </p:pic>
      <p:pic>
        <p:nvPicPr>
          <p:cNvPr id="12" name="Picture 11" descr="High-power UVA LED chamber BSL-02 | Opsytec">
            <a:extLst>
              <a:ext uri="{FF2B5EF4-FFF2-40B4-BE49-F238E27FC236}">
                <a16:creationId xmlns:a16="http://schemas.microsoft.com/office/drawing/2014/main" id="{D23337B7-4032-95B1-50DD-230A4E1A0C56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4066" t="9353" r="1918" b="11688"/>
          <a:stretch>
            <a:fillRect/>
          </a:stretch>
        </p:blipFill>
        <p:spPr>
          <a:xfrm>
            <a:off x="9290799" y="5046866"/>
            <a:ext cx="2743200" cy="1531736"/>
          </a:xfrm>
          <a:prstGeom prst="rect">
            <a:avLst/>
          </a:prstGeom>
        </p:spPr>
      </p:pic>
      <p:pic>
        <p:nvPicPr>
          <p:cNvPr id="13" name="Picture 12" descr="The ultracentrifuge CP-NX series, including the refrigerated floor ultracentrifuges, CP100NX, CP90NX and CP80NX">
            <a:extLst>
              <a:ext uri="{FF2B5EF4-FFF2-40B4-BE49-F238E27FC236}">
                <a16:creationId xmlns:a16="http://schemas.microsoft.com/office/drawing/2014/main" id="{4E3E3079-68A3-5FF9-C6E1-00E4A39604E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8260" y="4978402"/>
            <a:ext cx="1606149" cy="1600200"/>
          </a:xfrm>
          <a:prstGeom prst="rect">
            <a:avLst/>
          </a:prstGeom>
        </p:spPr>
      </p:pic>
      <p:pic>
        <p:nvPicPr>
          <p:cNvPr id="14" name="Picture 13" descr="BioTek Instruments, Inc is excited to announce their next generation  Cytation system! Cytation C10 Confocal Imaging Reader combines automated  digital confocal and widefield microscopy with ...">
            <a:extLst>
              <a:ext uri="{FF2B5EF4-FFF2-40B4-BE49-F238E27FC236}">
                <a16:creationId xmlns:a16="http://schemas.microsoft.com/office/drawing/2014/main" id="{1CF91564-FB63-1D5F-B765-D0FEC2AB162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33649" y="3382130"/>
            <a:ext cx="2857500" cy="1600200"/>
          </a:xfrm>
          <a:prstGeom prst="rect">
            <a:avLst/>
          </a:prstGeom>
        </p:spPr>
      </p:pic>
      <p:pic>
        <p:nvPicPr>
          <p:cNvPr id="15" name="Picture 14" descr="Perkin-Elmer IVIS In Vivo Animal Imaging System | ULS">
            <a:extLst>
              <a:ext uri="{FF2B5EF4-FFF2-40B4-BE49-F238E27FC236}">
                <a16:creationId xmlns:a16="http://schemas.microsoft.com/office/drawing/2014/main" id="{28958FB9-C4ED-4881-96AC-BF60A15CF1B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367060" y="100214"/>
            <a:ext cx="2743200" cy="1851660"/>
          </a:xfrm>
          <a:prstGeom prst="rect">
            <a:avLst/>
          </a:prstGeom>
        </p:spPr>
      </p:pic>
      <p:pic>
        <p:nvPicPr>
          <p:cNvPr id="16" name="Picture 15" descr="Aurora CS Cell Sorter | Spectral Flow Cytometer | Cytek Biosciences">
            <a:extLst>
              <a:ext uri="{FF2B5EF4-FFF2-40B4-BE49-F238E27FC236}">
                <a16:creationId xmlns:a16="http://schemas.microsoft.com/office/drawing/2014/main" id="{D1AAB9BF-349D-1917-0910-F6C198AD006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901580" y="1734852"/>
            <a:ext cx="3005117" cy="1845247"/>
          </a:xfrm>
          <a:prstGeom prst="rect">
            <a:avLst/>
          </a:prstGeom>
        </p:spPr>
      </p:pic>
      <p:pic>
        <p:nvPicPr>
          <p:cNvPr id="17" name="Picture 16" descr="Biosafety Level 2 Standard Practices and Containment Objectives Purpose">
            <a:extLst>
              <a:ext uri="{FF2B5EF4-FFF2-40B4-BE49-F238E27FC236}">
                <a16:creationId xmlns:a16="http://schemas.microsoft.com/office/drawing/2014/main" id="{0EAB5793-2A31-AE2C-000D-A5354506902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8926" y="3532292"/>
            <a:ext cx="1557705" cy="1147470"/>
          </a:xfrm>
          <a:prstGeom prst="rect">
            <a:avLst/>
          </a:prstGeom>
        </p:spPr>
      </p:pic>
      <p:pic>
        <p:nvPicPr>
          <p:cNvPr id="18" name="Picture 17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2D1554E3-2796-8D79-C15C-E7354D5A0233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l="17220" t="13909" r="9940" b="12326"/>
          <a:stretch>
            <a:fillRect/>
          </a:stretch>
        </p:blipFill>
        <p:spPr>
          <a:xfrm>
            <a:off x="191931" y="89696"/>
            <a:ext cx="1131295" cy="1145672"/>
          </a:xfrm>
          <a:prstGeom prst="rect">
            <a:avLst/>
          </a:prstGeom>
        </p:spPr>
      </p:pic>
      <p:pic>
        <p:nvPicPr>
          <p:cNvPr id="19" name="Picture 4" descr="YSU symbols | YSU">
            <a:extLst>
              <a:ext uri="{FF2B5EF4-FFF2-40B4-BE49-F238E27FC236}">
                <a16:creationId xmlns:a16="http://schemas.microsoft.com/office/drawing/2014/main" id="{5FD3DCA9-913B-263C-5583-766A607AD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626" y="272415"/>
            <a:ext cx="1634774" cy="78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5D9B37CD-6611-9965-6361-DA02D0BE8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041" y="4376202"/>
            <a:ext cx="2028879" cy="1059850"/>
          </a:xfrm>
        </p:spPr>
        <p:txBody>
          <a:bodyPr>
            <a:normAutofit/>
          </a:bodyPr>
          <a:lstStyle/>
          <a:p>
            <a:r>
              <a:rPr lang="hy-AM" sz="3600" b="1" dirty="0">
                <a:latin typeface="Sylfaen" panose="010A0502050306030303" pitchFamily="18" charset="0"/>
              </a:rPr>
              <a:t>2016 </a:t>
            </a:r>
            <a:r>
              <a:rPr lang="en-US" sz="3600" b="1" dirty="0">
                <a:latin typeface="Sylfaen" panose="010A0502050306030303" pitchFamily="18" charset="0"/>
              </a:rPr>
              <a:t>թ.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BD8FEE6-DF91-6545-A94F-0CF1F650F879}"/>
              </a:ext>
            </a:extLst>
          </p:cNvPr>
          <p:cNvCxnSpPr/>
          <p:nvPr/>
        </p:nvCxnSpPr>
        <p:spPr>
          <a:xfrm>
            <a:off x="2177992" y="4826001"/>
            <a:ext cx="10075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itle 1">
            <a:extLst>
              <a:ext uri="{FF2B5EF4-FFF2-40B4-BE49-F238E27FC236}">
                <a16:creationId xmlns:a16="http://schemas.microsoft.com/office/drawing/2014/main" id="{43C28C76-BB73-BF57-4C67-FE415BC0F026}"/>
              </a:ext>
            </a:extLst>
          </p:cNvPr>
          <p:cNvSpPr txBox="1">
            <a:spLocks/>
          </p:cNvSpPr>
          <p:nvPr/>
        </p:nvSpPr>
        <p:spPr>
          <a:xfrm>
            <a:off x="3285937" y="4296076"/>
            <a:ext cx="2028879" cy="1059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EE0000"/>
                </a:solidFill>
                <a:latin typeface="Sylfaen" panose="010A0502050306030303" pitchFamily="18" charset="0"/>
              </a:rPr>
              <a:t>2026</a:t>
            </a:r>
            <a:r>
              <a:rPr lang="hy-AM" sz="3600" b="1" dirty="0">
                <a:solidFill>
                  <a:srgbClr val="EE0000"/>
                </a:solidFill>
                <a:latin typeface="Sylfaen" panose="010A0502050306030303" pitchFamily="18" charset="0"/>
              </a:rPr>
              <a:t> </a:t>
            </a:r>
            <a:r>
              <a:rPr lang="en-US" sz="3600" b="1" dirty="0">
                <a:solidFill>
                  <a:srgbClr val="EE0000"/>
                </a:solidFill>
                <a:latin typeface="Sylfaen" panose="010A0502050306030303" pitchFamily="18" charset="0"/>
              </a:rPr>
              <a:t>թ.</a:t>
            </a:r>
          </a:p>
        </p:txBody>
      </p:sp>
      <p:pic>
        <p:nvPicPr>
          <p:cNvPr id="23" name="Picture 22" descr="ES-20/80C, Orbital Shaker-Incubator with cooling| Biosan">
            <a:extLst>
              <a:ext uri="{FF2B5EF4-FFF2-40B4-BE49-F238E27FC236}">
                <a16:creationId xmlns:a16="http://schemas.microsoft.com/office/drawing/2014/main" id="{84C65665-C474-D42A-F59B-680F53804D1E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688154" y="216696"/>
            <a:ext cx="655371" cy="655371"/>
          </a:xfrm>
          <a:prstGeom prst="rect">
            <a:avLst/>
          </a:prstGeom>
        </p:spPr>
      </p:pic>
      <p:pic>
        <p:nvPicPr>
          <p:cNvPr id="24" name="Picture 23" descr="PHCbi MCO-230AICUVL-PA CO2 Incubators | DAI Scientific">
            <a:extLst>
              <a:ext uri="{FF2B5EF4-FFF2-40B4-BE49-F238E27FC236}">
                <a16:creationId xmlns:a16="http://schemas.microsoft.com/office/drawing/2014/main" id="{8027A430-0152-D267-9E36-90EC6DF3FEF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697126" y="2236906"/>
            <a:ext cx="876254" cy="97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2635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97567-2779-DC09-B49F-822AAE21F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4667" y="94193"/>
            <a:ext cx="4351866" cy="769407"/>
          </a:xfrm>
        </p:spPr>
        <p:txBody>
          <a:bodyPr>
            <a:normAutofit/>
          </a:bodyPr>
          <a:lstStyle/>
          <a:p>
            <a:r>
              <a:rPr lang="hy-AM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Պ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լաններ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՝ </a:t>
            </a:r>
            <a:r>
              <a:rPr lang="hy-AM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2026-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2030թ</a:t>
            </a:r>
          </a:p>
        </p:txBody>
      </p:sp>
      <p:pic>
        <p:nvPicPr>
          <p:cNvPr id="8" name="Picture 7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C3F20B46-210D-1F7F-AECF-991E5DB7C98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220" t="13909" r="9940" b="12326"/>
          <a:stretch>
            <a:fillRect/>
          </a:stretch>
        </p:blipFill>
        <p:spPr>
          <a:xfrm>
            <a:off x="191931" y="89696"/>
            <a:ext cx="1106970" cy="1121038"/>
          </a:xfrm>
          <a:prstGeom prst="rect">
            <a:avLst/>
          </a:prstGeom>
        </p:spPr>
      </p:pic>
      <p:pic>
        <p:nvPicPr>
          <p:cNvPr id="9" name="Picture 4" descr="YSU symbols | YSU">
            <a:extLst>
              <a:ext uri="{FF2B5EF4-FFF2-40B4-BE49-F238E27FC236}">
                <a16:creationId xmlns:a16="http://schemas.microsoft.com/office/drawing/2014/main" id="{A25042F8-DD09-2F9F-26DD-54223DD03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060" y="98656"/>
            <a:ext cx="1602740" cy="76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C0DDEB-41C0-92B6-AC14-D2229FC099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899369"/>
            <a:ext cx="6186870" cy="586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358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1F64E-5485-406D-896E-A29F9B66D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057" y="164829"/>
            <a:ext cx="4552406" cy="499000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Acknowledgment</a:t>
            </a:r>
          </a:p>
        </p:txBody>
      </p:sp>
      <p:pic>
        <p:nvPicPr>
          <p:cNvPr id="3074" name="Picture 2" descr="ANSEF">
            <a:extLst>
              <a:ext uri="{FF2B5EF4-FFF2-40B4-BE49-F238E27FC236}">
                <a16:creationId xmlns:a16="http://schemas.microsoft.com/office/drawing/2014/main" id="{FC342DA8-6394-4665-89F1-1ECF895E5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210" y="6277768"/>
            <a:ext cx="1828800" cy="490117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8ABA223-FC1E-4778-A2D8-82FA918A35A5}"/>
              </a:ext>
            </a:extLst>
          </p:cNvPr>
          <p:cNvSpPr txBox="1"/>
          <p:nvPr/>
        </p:nvSpPr>
        <p:spPr>
          <a:xfrm>
            <a:off x="5117137" y="3726109"/>
            <a:ext cx="34119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L. A. </a:t>
            </a:r>
            <a:r>
              <a:rPr lang="en-US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Orbeli</a:t>
            </a:r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Institute of</a:t>
            </a:r>
            <a:b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Physiology NAS RA</a:t>
            </a:r>
          </a:p>
        </p:txBody>
      </p:sp>
      <p:pic>
        <p:nvPicPr>
          <p:cNvPr id="4098" name="Picture 2" descr="Institute of Physiology">
            <a:extLst>
              <a:ext uri="{FF2B5EF4-FFF2-40B4-BE49-F238E27FC236}">
                <a16:creationId xmlns:a16="http://schemas.microsoft.com/office/drawing/2014/main" id="{D34AF030-99D9-4E92-8599-001F132F1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442" y="3592074"/>
            <a:ext cx="914400" cy="914400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A8CFE40-3EEF-4EDF-89B9-67C03525BF1D}"/>
              </a:ext>
            </a:extLst>
          </p:cNvPr>
          <p:cNvSpPr txBox="1"/>
          <p:nvPr/>
        </p:nvSpPr>
        <p:spPr>
          <a:xfrm>
            <a:off x="5062704" y="4506474"/>
            <a:ext cx="32069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rgbClr val="0068B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Laboratory of Immunology and Tissue Engineering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Gdańsk University of Technology – Magenta">
            <a:extLst>
              <a:ext uri="{FF2B5EF4-FFF2-40B4-BE49-F238E27FC236}">
                <a16:creationId xmlns:a16="http://schemas.microsoft.com/office/drawing/2014/main" id="{597C2C98-B10A-482D-A226-BA9B7672C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3191" y="2109106"/>
            <a:ext cx="2857500" cy="1428750"/>
          </a:xfrm>
          <a:prstGeom prst="rect">
            <a:avLst/>
          </a:prstGeom>
          <a:noFill/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5BA92D8-F9EE-46F0-A78B-0377C152F600}"/>
              </a:ext>
            </a:extLst>
          </p:cNvPr>
          <p:cNvSpPr txBox="1"/>
          <p:nvPr/>
        </p:nvSpPr>
        <p:spPr>
          <a:xfrm>
            <a:off x="5615154" y="2069340"/>
            <a:ext cx="352697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b="1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 Knight Cardiovascular Institute at the Oregon Health and Science University, USA</a:t>
            </a:r>
            <a:endParaRPr lang="en-US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OHSU statement on PETA public records lawsuit | OHSU News">
            <a:extLst>
              <a:ext uri="{FF2B5EF4-FFF2-40B4-BE49-F238E27FC236}">
                <a16:creationId xmlns:a16="http://schemas.microsoft.com/office/drawing/2014/main" id="{C3D4A948-1E4D-8F94-8D58-1F1206859C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2" t="3651" r="26323" b="10048"/>
          <a:stretch/>
        </p:blipFill>
        <p:spPr bwMode="auto">
          <a:xfrm>
            <a:off x="4494672" y="1609966"/>
            <a:ext cx="1120482" cy="152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6367924A-B492-C6A9-F42A-60ADC6F1B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10" y="2089405"/>
            <a:ext cx="2286000" cy="84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ACRvideos - YouTube">
            <a:extLst>
              <a:ext uri="{FF2B5EF4-FFF2-40B4-BE49-F238E27FC236}">
                <a16:creationId xmlns:a16="http://schemas.microsoft.com/office/drawing/2014/main" id="{94A88463-EEDE-60BE-8F8E-121F85B72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078" y="3007714"/>
            <a:ext cx="1188720" cy="118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Denovo Sciences">
            <a:extLst>
              <a:ext uri="{FF2B5EF4-FFF2-40B4-BE49-F238E27FC236}">
                <a16:creationId xmlns:a16="http://schemas.microsoft.com/office/drawing/2014/main" id="{47CF93BA-6907-4594-7969-7B248B97C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761869"/>
            <a:ext cx="1869569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33DF78-1F2C-EFD9-B27D-E446E1589A46}"/>
              </a:ext>
            </a:extLst>
          </p:cNvPr>
          <p:cNvSpPr txBox="1"/>
          <p:nvPr/>
        </p:nvSpPr>
        <p:spPr>
          <a:xfrm>
            <a:off x="196668" y="904798"/>
            <a:ext cx="12778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y-AM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Grants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ED9606-EF1E-DD6B-23B6-FC9752BDD4FB}"/>
              </a:ext>
            </a:extLst>
          </p:cNvPr>
          <p:cNvSpPr txBox="1"/>
          <p:nvPr/>
        </p:nvSpPr>
        <p:spPr>
          <a:xfrm>
            <a:off x="4545140" y="1104853"/>
            <a:ext cx="189302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hy-AM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artners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Saarland University profile | Powered by Inpart">
            <a:extLst>
              <a:ext uri="{FF2B5EF4-FFF2-40B4-BE49-F238E27FC236}">
                <a16:creationId xmlns:a16="http://schemas.microsoft.com/office/drawing/2014/main" id="{9C590105-7AB2-FDFA-373C-3FD310FEE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758" y="5449173"/>
            <a:ext cx="2743200" cy="110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OST Mission, Vision and Values | COST">
            <a:extLst>
              <a:ext uri="{FF2B5EF4-FFF2-40B4-BE49-F238E27FC236}">
                <a16:creationId xmlns:a16="http://schemas.microsoft.com/office/drawing/2014/main" id="{4FE7A9BB-4534-76E1-BF18-C2A22BAA00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5" t="13316" r="5630" b="16037"/>
          <a:stretch/>
        </p:blipFill>
        <p:spPr bwMode="auto">
          <a:xfrm>
            <a:off x="989151" y="5523848"/>
            <a:ext cx="1828800" cy="76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YSU">
            <a:extLst>
              <a:ext uri="{FF2B5EF4-FFF2-40B4-BE49-F238E27FC236}">
                <a16:creationId xmlns:a16="http://schemas.microsoft.com/office/drawing/2014/main" id="{443614AF-6C92-FB1E-8D8D-036F93DFD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4400" y="138567"/>
            <a:ext cx="2056291" cy="98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7C7A3753-5FF8-3EA3-CDD4-30637363364F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17220" t="13909" r="9940" b="12326"/>
          <a:stretch>
            <a:fillRect/>
          </a:stretch>
        </p:blipFill>
        <p:spPr>
          <a:xfrm>
            <a:off x="1541059" y="757351"/>
            <a:ext cx="1276892" cy="1293119"/>
          </a:xfrm>
          <a:prstGeom prst="rect">
            <a:avLst/>
          </a:prstGeom>
        </p:spPr>
      </p:pic>
      <p:pic>
        <p:nvPicPr>
          <p:cNvPr id="3" name="Picture 2" descr="Labor f. Experimentelle Unfallchirurgie (Klinik/Poliklinik für  Unfallchirurgie) - BioPark Regensburg GmbH">
            <a:extLst>
              <a:ext uri="{FF2B5EF4-FFF2-40B4-BE49-F238E27FC236}">
                <a16:creationId xmlns:a16="http://schemas.microsoft.com/office/drawing/2014/main" id="{2416E685-DA94-2C25-F80B-F5BAB76E5CE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199297" y="3821127"/>
            <a:ext cx="1843200" cy="914400"/>
          </a:xfrm>
          <a:prstGeom prst="rect">
            <a:avLst/>
          </a:prstGeom>
        </p:spPr>
      </p:pic>
      <p:pic>
        <p:nvPicPr>
          <p:cNvPr id="7" name="Picture 6" descr="KATHOLIEKE UNIVERSITEIT LEUVEN - Building excellence in research of  human-environmental systems with geospatial and Earth observation  technologies - Institute of Geography and Spatial Management">
            <a:extLst>
              <a:ext uri="{FF2B5EF4-FFF2-40B4-BE49-F238E27FC236}">
                <a16:creationId xmlns:a16="http://schemas.microsoft.com/office/drawing/2014/main" id="{93B4C9D4-62F9-F85D-C384-FE27604C2ED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55208" y="3821127"/>
            <a:ext cx="1651499" cy="1645920"/>
          </a:xfrm>
          <a:prstGeom prst="rect">
            <a:avLst/>
          </a:prstGeom>
        </p:spPr>
      </p:pic>
      <p:pic>
        <p:nvPicPr>
          <p:cNvPr id="11" name="Picture 10" descr="STCOPC NAS RA">
            <a:extLst>
              <a:ext uri="{FF2B5EF4-FFF2-40B4-BE49-F238E27FC236}">
                <a16:creationId xmlns:a16="http://schemas.microsoft.com/office/drawing/2014/main" id="{F25F03F9-3FC8-B0A2-CA48-943E24AFAB9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03384" y="5377319"/>
            <a:ext cx="1371600" cy="1371600"/>
          </a:xfrm>
          <a:prstGeom prst="rect">
            <a:avLst/>
          </a:prstGeom>
        </p:spPr>
      </p:pic>
      <p:pic>
        <p:nvPicPr>
          <p:cNvPr id="12" name="Picture 11" descr="Երիտասարդ գիտնականների աջակցության ծրագրի ապագան անհայտ է">
            <a:extLst>
              <a:ext uri="{FF2B5EF4-FFF2-40B4-BE49-F238E27FC236}">
                <a16:creationId xmlns:a16="http://schemas.microsoft.com/office/drawing/2014/main" id="{DB9A3A84-034A-26AD-56BF-84A5FF1F92F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85576" y="4220061"/>
            <a:ext cx="1280160" cy="128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5835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2C5092-68D8-A8D3-AFF0-0C83F1BD1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734" y="4174107"/>
            <a:ext cx="5486400" cy="2592408"/>
          </a:xfrm>
          <a:prstGeom prst="rect">
            <a:avLst/>
          </a:prstGeom>
        </p:spPr>
      </p:pic>
      <p:pic>
        <p:nvPicPr>
          <p:cNvPr id="5" name="Picture 4" descr="ՀՀ ԿԳՄՍՆ | Բարձրագույն կրթության և գիտության կոմիտե">
            <a:extLst>
              <a:ext uri="{FF2B5EF4-FFF2-40B4-BE49-F238E27FC236}">
                <a16:creationId xmlns:a16="http://schemas.microsoft.com/office/drawing/2014/main" id="{3E701F53-C1D7-CFCF-3AA3-8CDF11F12D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220" t="13909" r="9940" b="12326"/>
          <a:stretch>
            <a:fillRect/>
          </a:stretch>
        </p:blipFill>
        <p:spPr>
          <a:xfrm>
            <a:off x="191931" y="89695"/>
            <a:ext cx="1655342" cy="1676379"/>
          </a:xfrm>
          <a:prstGeom prst="rect">
            <a:avLst/>
          </a:prstGeom>
        </p:spPr>
      </p:pic>
      <p:pic>
        <p:nvPicPr>
          <p:cNvPr id="6" name="Picture 4" descr="YSU symbols | YSU">
            <a:extLst>
              <a:ext uri="{FF2B5EF4-FFF2-40B4-BE49-F238E27FC236}">
                <a16:creationId xmlns:a16="http://schemas.microsoft.com/office/drawing/2014/main" id="{07BC10B7-38DB-91DA-F078-F33C0219E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459" y="91485"/>
            <a:ext cx="2396707" cy="1143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2F2C9B8-5D95-F457-1655-80141489A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0200" y="1765974"/>
            <a:ext cx="5486400" cy="1325563"/>
          </a:xfrm>
        </p:spPr>
        <p:txBody>
          <a:bodyPr>
            <a:noAutofit/>
          </a:bodyPr>
          <a:lstStyle/>
          <a:p>
            <a:pPr algn="ctr"/>
            <a:r>
              <a:rPr lang="hy-AM" sz="3200" b="1" dirty="0"/>
              <a:t>Շնորհակալություն ուշադրության համար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832376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3979</TotalTime>
  <Words>317</Words>
  <Application>Microsoft Office PowerPoint</Application>
  <PresentationFormat>Widescreen</PresentationFormat>
  <Paragraphs>66</Paragraphs>
  <Slides>15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Aptos</vt:lpstr>
      <vt:lpstr>Arial</vt:lpstr>
      <vt:lpstr>Calibri</vt:lpstr>
      <vt:lpstr>Calibri Light</vt:lpstr>
      <vt:lpstr>Sylfaen</vt:lpstr>
      <vt:lpstr>Times New Roman</vt:lpstr>
      <vt:lpstr>Office Theme</vt:lpstr>
      <vt:lpstr>Նիկոլայ Ավթանդիլյան Նախագծի ղեկավար, կ.գ.թ., լաբորատորիայի ղեկավար</vt:lpstr>
      <vt:lpstr>Գիտության Կոմիտեի մի պատմություն</vt:lpstr>
      <vt:lpstr>PCR</vt:lpstr>
      <vt:lpstr>PowerPoint Presentation</vt:lpstr>
      <vt:lpstr>Z-stack</vt:lpstr>
      <vt:lpstr>UV-chamber and ultracentrifuge</vt:lpstr>
      <vt:lpstr>PowerPoint Presentation</vt:lpstr>
      <vt:lpstr>The Faseb Journal: Q1, IF-4.2</vt:lpstr>
      <vt:lpstr>In vivo 2D tomography/Lumina III revvity</vt:lpstr>
      <vt:lpstr>BSL-2 լաբորատոր ենթակառուցվածք</vt:lpstr>
      <vt:lpstr>PowerPoint Presentation</vt:lpstr>
      <vt:lpstr>2016 թ.</vt:lpstr>
      <vt:lpstr>Պլաններ՝ 2026-2030թ</vt:lpstr>
      <vt:lpstr>Acknowledgment</vt:lpstr>
      <vt:lpstr>Շնորհակալություն ուշադրության համար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Nikolay Avtandilyan</dc:creator>
  <cp:lastModifiedBy>Nikolay Avtandilyan</cp:lastModifiedBy>
  <cp:revision>59</cp:revision>
  <dcterms:created xsi:type="dcterms:W3CDTF">2026-05-08T09:53:21Z</dcterms:created>
  <dcterms:modified xsi:type="dcterms:W3CDTF">2026-05-13T18:49:04Z</dcterms:modified>
</cp:coreProperties>
</file>